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692" r:id="rId2"/>
    <p:sldId id="694" r:id="rId3"/>
    <p:sldId id="652" r:id="rId4"/>
    <p:sldId id="687" r:id="rId5"/>
    <p:sldId id="696"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672" autoAdjust="0"/>
    <p:restoredTop sz="94660"/>
  </p:normalViewPr>
  <p:slideViewPr>
    <p:cSldViewPr snapToGrid="0" snapToObjects="1">
      <p:cViewPr varScale="1">
        <p:scale>
          <a:sx n="77" d="100"/>
          <a:sy n="77" d="100"/>
        </p:scale>
        <p:origin x="84" y="53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 Id="rId14"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6EAD4D-5CC3-4923-9933-D048054A8091}" type="datetimeFigureOut">
              <a:rPr lang="en-US" smtClean="0"/>
              <a:t>11/15/2024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680FAA-ADF4-4E69-867E-C523F6AFF9A3}" type="slidenum">
              <a:rPr lang="en-US" smtClean="0"/>
              <a:t>‹#›</a:t>
            </a:fld>
            <a:endParaRPr lang="en-US"/>
          </a:p>
        </p:txBody>
      </p:sp>
    </p:spTree>
    <p:extLst>
      <p:ext uri="{BB962C8B-B14F-4D97-AF65-F5344CB8AC3E}">
        <p14:creationId xmlns:p14="http://schemas.microsoft.com/office/powerpoint/2010/main" val="63215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80FAA-ADF4-4E69-867E-C523F6AFF9A3}" type="slidenum">
              <a:rPr lang="en-US" smtClean="0"/>
              <a:t>1</a:t>
            </a:fld>
            <a:endParaRPr lang="en-US"/>
          </a:p>
        </p:txBody>
      </p:sp>
    </p:spTree>
    <p:extLst>
      <p:ext uri="{BB962C8B-B14F-4D97-AF65-F5344CB8AC3E}">
        <p14:creationId xmlns:p14="http://schemas.microsoft.com/office/powerpoint/2010/main" val="2356133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7583AD71-792A-D79D-8349-9CC1F846094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345721C2-64F0-E3F6-EAB3-B3DADBDF46F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a:solidFill>
                  <a:schemeClr val="bg2">
                    <a:lumMod val="10000"/>
                  </a:schemeClr>
                </a:solidFill>
                <a:latin typeface="Arial" panose="020B0604020202020204" pitchFamily="34" charset="0"/>
                <a:cs typeface="Arial" panose="020B0604020202020204" pitchFamily="34" charset="0"/>
              </a:rPr>
              <a:t>ASK: </a:t>
            </a:r>
            <a:r>
              <a:rPr lang="en-US" sz="1200" dirty="0">
                <a:solidFill>
                  <a:schemeClr val="bg2">
                    <a:lumMod val="10000"/>
                  </a:schemeClr>
                </a:solidFill>
                <a:latin typeface="Arial" panose="020B0604020202020204" pitchFamily="34" charset="0"/>
                <a:cs typeface="Arial" panose="020B0604020202020204" pitchFamily="34" charset="0"/>
              </a:rPr>
              <a:t>What is the intended effect of the depiction? Cinematic depictions, like words and other visual images, have connotations or shades of meaning. The resulting effect of the depiction may be positive, negative, or neutral.</a:t>
            </a:r>
          </a:p>
          <a:p>
            <a:pPr eaLnBrk="1" hangingPunct="1">
              <a:spcBef>
                <a:spcPct val="0"/>
              </a:spcBef>
            </a:pPr>
            <a:endParaRPr lang="en-US" altLang="en-US" dirty="0"/>
          </a:p>
        </p:txBody>
      </p:sp>
      <p:sp>
        <p:nvSpPr>
          <p:cNvPr id="25604" name="Slide Number Placeholder 3">
            <a:extLst>
              <a:ext uri="{FF2B5EF4-FFF2-40B4-BE49-F238E27FC236}">
                <a16:creationId xmlns:a16="http://schemas.microsoft.com/office/drawing/2014/main" id="{238F3398-B3CE-A135-9A80-4A5883F1907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6F0D259-3C02-4E1F-AA56-713771E6D506}" type="slidenum">
              <a:rPr lang="en-US" altLang="en-US" smtClean="0"/>
              <a:pPr>
                <a:spcBef>
                  <a:spcPct val="0"/>
                </a:spcBef>
              </a:pPr>
              <a:t>2</a:t>
            </a:fld>
            <a:endParaRPr lang="en-US" altLang="en-US"/>
          </a:p>
        </p:txBody>
      </p:sp>
    </p:spTree>
    <p:extLst>
      <p:ext uri="{BB962C8B-B14F-4D97-AF65-F5344CB8AC3E}">
        <p14:creationId xmlns:p14="http://schemas.microsoft.com/office/powerpoint/2010/main" val="3371292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3270AD9-1C49-A04B-B6A6-4C0100488B53}" type="datetimeFigureOut">
              <a:rPr lang="en-US" smtClean="0"/>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62BFA-2C51-C24F-9EEA-DAD6AA425CD8}" type="slidenum">
              <a:rPr lang="en-US" smtClean="0"/>
              <a:t>‹#›</a:t>
            </a:fld>
            <a:endParaRPr lang="en-US"/>
          </a:p>
        </p:txBody>
      </p:sp>
    </p:spTree>
    <p:extLst>
      <p:ext uri="{BB962C8B-B14F-4D97-AF65-F5344CB8AC3E}">
        <p14:creationId xmlns:p14="http://schemas.microsoft.com/office/powerpoint/2010/main" val="2839535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270AD9-1C49-A04B-B6A6-4C0100488B53}" type="datetimeFigureOut">
              <a:rPr lang="en-US" smtClean="0"/>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62BFA-2C51-C24F-9EEA-DAD6AA425CD8}" type="slidenum">
              <a:rPr lang="en-US" smtClean="0"/>
              <a:t>‹#›</a:t>
            </a:fld>
            <a:endParaRPr lang="en-US"/>
          </a:p>
        </p:txBody>
      </p:sp>
    </p:spTree>
    <p:extLst>
      <p:ext uri="{BB962C8B-B14F-4D97-AF65-F5344CB8AC3E}">
        <p14:creationId xmlns:p14="http://schemas.microsoft.com/office/powerpoint/2010/main" val="2981136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270AD9-1C49-A04B-B6A6-4C0100488B53}" type="datetimeFigureOut">
              <a:rPr lang="en-US" smtClean="0"/>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62BFA-2C51-C24F-9EEA-DAD6AA425CD8}" type="slidenum">
              <a:rPr lang="en-US" smtClean="0"/>
              <a:t>‹#›</a:t>
            </a:fld>
            <a:endParaRPr lang="en-US"/>
          </a:p>
        </p:txBody>
      </p:sp>
    </p:spTree>
    <p:extLst>
      <p:ext uri="{BB962C8B-B14F-4D97-AF65-F5344CB8AC3E}">
        <p14:creationId xmlns:p14="http://schemas.microsoft.com/office/powerpoint/2010/main" val="435642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270AD9-1C49-A04B-B6A6-4C0100488B53}" type="datetimeFigureOut">
              <a:rPr lang="en-US" smtClean="0"/>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62BFA-2C51-C24F-9EEA-DAD6AA425CD8}" type="slidenum">
              <a:rPr lang="en-US" smtClean="0"/>
              <a:t>‹#›</a:t>
            </a:fld>
            <a:endParaRPr lang="en-US"/>
          </a:p>
        </p:txBody>
      </p:sp>
    </p:spTree>
    <p:extLst>
      <p:ext uri="{BB962C8B-B14F-4D97-AF65-F5344CB8AC3E}">
        <p14:creationId xmlns:p14="http://schemas.microsoft.com/office/powerpoint/2010/main" val="273544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270AD9-1C49-A04B-B6A6-4C0100488B53}" type="datetimeFigureOut">
              <a:rPr lang="en-US" smtClean="0"/>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62BFA-2C51-C24F-9EEA-DAD6AA425CD8}" type="slidenum">
              <a:rPr lang="en-US" smtClean="0"/>
              <a:t>‹#›</a:t>
            </a:fld>
            <a:endParaRPr lang="en-US"/>
          </a:p>
        </p:txBody>
      </p:sp>
    </p:spTree>
    <p:extLst>
      <p:ext uri="{BB962C8B-B14F-4D97-AF65-F5344CB8AC3E}">
        <p14:creationId xmlns:p14="http://schemas.microsoft.com/office/powerpoint/2010/main" val="4124208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270AD9-1C49-A04B-B6A6-4C0100488B53}" type="datetimeFigureOut">
              <a:rPr lang="en-US" smtClean="0"/>
              <a:t>11/15/2024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B62BFA-2C51-C24F-9EEA-DAD6AA425CD8}" type="slidenum">
              <a:rPr lang="en-US" smtClean="0"/>
              <a:t>‹#›</a:t>
            </a:fld>
            <a:endParaRPr lang="en-US"/>
          </a:p>
        </p:txBody>
      </p:sp>
    </p:spTree>
    <p:extLst>
      <p:ext uri="{BB962C8B-B14F-4D97-AF65-F5344CB8AC3E}">
        <p14:creationId xmlns:p14="http://schemas.microsoft.com/office/powerpoint/2010/main" val="4041472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270AD9-1C49-A04B-B6A6-4C0100488B53}" type="datetimeFigureOut">
              <a:rPr lang="en-US" smtClean="0"/>
              <a:t>11/15/2024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B62BFA-2C51-C24F-9EEA-DAD6AA425CD8}" type="slidenum">
              <a:rPr lang="en-US" smtClean="0"/>
              <a:t>‹#›</a:t>
            </a:fld>
            <a:endParaRPr lang="en-US"/>
          </a:p>
        </p:txBody>
      </p:sp>
    </p:spTree>
    <p:extLst>
      <p:ext uri="{BB962C8B-B14F-4D97-AF65-F5344CB8AC3E}">
        <p14:creationId xmlns:p14="http://schemas.microsoft.com/office/powerpoint/2010/main" val="2471220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270AD9-1C49-A04B-B6A6-4C0100488B53}" type="datetimeFigureOut">
              <a:rPr lang="en-US" smtClean="0"/>
              <a:t>11/15/2024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B62BFA-2C51-C24F-9EEA-DAD6AA425CD8}" type="slidenum">
              <a:rPr lang="en-US" smtClean="0"/>
              <a:t>‹#›</a:t>
            </a:fld>
            <a:endParaRPr lang="en-US"/>
          </a:p>
        </p:txBody>
      </p:sp>
    </p:spTree>
    <p:extLst>
      <p:ext uri="{BB962C8B-B14F-4D97-AF65-F5344CB8AC3E}">
        <p14:creationId xmlns:p14="http://schemas.microsoft.com/office/powerpoint/2010/main" val="1768171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270AD9-1C49-A04B-B6A6-4C0100488B53}" type="datetimeFigureOut">
              <a:rPr lang="en-US" smtClean="0"/>
              <a:t>11/15/2024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B62BFA-2C51-C24F-9EEA-DAD6AA425CD8}" type="slidenum">
              <a:rPr lang="en-US" smtClean="0"/>
              <a:t>‹#›</a:t>
            </a:fld>
            <a:endParaRPr lang="en-US"/>
          </a:p>
        </p:txBody>
      </p:sp>
    </p:spTree>
    <p:extLst>
      <p:ext uri="{BB962C8B-B14F-4D97-AF65-F5344CB8AC3E}">
        <p14:creationId xmlns:p14="http://schemas.microsoft.com/office/powerpoint/2010/main" val="2832430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270AD9-1C49-A04B-B6A6-4C0100488B53}" type="datetimeFigureOut">
              <a:rPr lang="en-US" smtClean="0"/>
              <a:t>11/15/2024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B62BFA-2C51-C24F-9EEA-DAD6AA425CD8}" type="slidenum">
              <a:rPr lang="en-US" smtClean="0"/>
              <a:t>‹#›</a:t>
            </a:fld>
            <a:endParaRPr lang="en-US"/>
          </a:p>
        </p:txBody>
      </p:sp>
    </p:spTree>
    <p:extLst>
      <p:ext uri="{BB962C8B-B14F-4D97-AF65-F5344CB8AC3E}">
        <p14:creationId xmlns:p14="http://schemas.microsoft.com/office/powerpoint/2010/main" val="2639672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270AD9-1C49-A04B-B6A6-4C0100488B53}" type="datetimeFigureOut">
              <a:rPr lang="en-US" smtClean="0"/>
              <a:t>11/15/2024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B62BFA-2C51-C24F-9EEA-DAD6AA425CD8}" type="slidenum">
              <a:rPr lang="en-US" smtClean="0"/>
              <a:t>‹#›</a:t>
            </a:fld>
            <a:endParaRPr lang="en-US"/>
          </a:p>
        </p:txBody>
      </p:sp>
    </p:spTree>
    <p:extLst>
      <p:ext uri="{BB962C8B-B14F-4D97-AF65-F5344CB8AC3E}">
        <p14:creationId xmlns:p14="http://schemas.microsoft.com/office/powerpoint/2010/main" val="3251240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270AD9-1C49-A04B-B6A6-4C0100488B53}" type="datetimeFigureOut">
              <a:rPr lang="en-US" smtClean="0"/>
              <a:t>11/15/2024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B62BFA-2C51-C24F-9EEA-DAD6AA425CD8}" type="slidenum">
              <a:rPr lang="en-US" smtClean="0"/>
              <a:t>‹#›</a:t>
            </a:fld>
            <a:endParaRPr lang="en-US"/>
          </a:p>
        </p:txBody>
      </p:sp>
    </p:spTree>
    <p:extLst>
      <p:ext uri="{BB962C8B-B14F-4D97-AF65-F5344CB8AC3E}">
        <p14:creationId xmlns:p14="http://schemas.microsoft.com/office/powerpoint/2010/main" val="21289593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6.png"/><Relationship Id="rId5" Type="http://schemas.microsoft.com/office/2007/relationships/hdphoto" Target="../media/hdphoto2.wdp"/><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5D96C29-FF54-F143-0A7C-F4F85097BFE6}"/>
              </a:ext>
            </a:extLst>
          </p:cNvPr>
          <p:cNvSpPr txBox="1"/>
          <p:nvPr/>
        </p:nvSpPr>
        <p:spPr>
          <a:xfrm>
            <a:off x="248771" y="951372"/>
            <a:ext cx="8895229" cy="5447645"/>
          </a:xfrm>
          <a:prstGeom prst="rect">
            <a:avLst/>
          </a:prstGeom>
          <a:noFill/>
        </p:spPr>
        <p:txBody>
          <a:bodyPr wrap="square">
            <a:spAutoFit/>
          </a:bodyPr>
          <a:lstStyle/>
          <a:p>
            <a:pPr algn="ct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b="1" dirty="0">
              <a:latin typeface="Calibri" panose="020F0502020204030204" pitchFamily="34" charset="0"/>
              <a:ea typeface="Calibri" panose="020F0502020204030204" pitchFamily="34" charset="0"/>
              <a:cs typeface="Times New Roman" panose="02020603050405020304" pitchFamily="18" charset="0"/>
            </a:endParaRPr>
          </a:p>
          <a:p>
            <a:pPr algn="ct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b="1" dirty="0">
              <a:latin typeface="Calibri" panose="020F0502020204030204" pitchFamily="34" charset="0"/>
              <a:ea typeface="Calibri" panose="020F0502020204030204" pitchFamily="34" charset="0"/>
              <a:cs typeface="Times New Roman" panose="02020603050405020304" pitchFamily="18" charset="0"/>
            </a:endParaRPr>
          </a:p>
          <a:p>
            <a:pPr algn="ct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b="1" dirty="0">
              <a:latin typeface="Calibri" panose="020F0502020204030204" pitchFamily="34" charset="0"/>
              <a:ea typeface="Calibri" panose="020F0502020204030204" pitchFamily="34" charset="0"/>
              <a:cs typeface="Times New Roman" panose="02020603050405020304" pitchFamily="18" charset="0"/>
            </a:endParaRPr>
          </a:p>
          <a:p>
            <a:pPr algn="ct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b="1" dirty="0">
              <a:latin typeface="Calibri" panose="020F0502020204030204" pitchFamily="34" charset="0"/>
              <a:ea typeface="Calibri" panose="020F0502020204030204" pitchFamily="34" charset="0"/>
              <a:cs typeface="Times New Roman" panose="02020603050405020304" pitchFamily="18" charset="0"/>
            </a:endParaRPr>
          </a:p>
          <a:p>
            <a:pPr algn="ct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b="1" dirty="0">
              <a:latin typeface="Calibri" panose="020F0502020204030204" pitchFamily="34" charset="0"/>
              <a:ea typeface="Calibri" panose="020F0502020204030204" pitchFamily="34" charset="0"/>
              <a:cs typeface="Times New Roman" panose="02020603050405020304" pitchFamily="18" charset="0"/>
            </a:endParaRPr>
          </a:p>
          <a:p>
            <a:pPr algn="ct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b="1" dirty="0">
              <a:latin typeface="Calibri" panose="020F0502020204030204" pitchFamily="34" charset="0"/>
              <a:ea typeface="Calibri" panose="020F0502020204030204" pitchFamily="34" charset="0"/>
              <a:cs typeface="Times New Roman" panose="02020603050405020304" pitchFamily="18" charset="0"/>
            </a:endParaRPr>
          </a:p>
          <a:p>
            <a:pPr algn="ctr"/>
            <a:endParaRPr lang="en-US" sz="3200" b="1" dirty="0">
              <a:solidFill>
                <a:srgbClr val="0070C0"/>
              </a:solidFill>
              <a:latin typeface="+mj-lt"/>
              <a:ea typeface="Calibri" panose="020F0502020204030204" pitchFamily="34" charset="0"/>
              <a:cs typeface="Times New Roman" panose="02020603050405020304" pitchFamily="18" charset="0"/>
            </a:endParaRPr>
          </a:p>
          <a:p>
            <a:pPr algn="ctr"/>
            <a:endParaRPr lang="en-US" sz="3600" b="1" dirty="0">
              <a:solidFill>
                <a:srgbClr val="0070C0"/>
              </a:solidFill>
              <a:latin typeface="+mj-lt"/>
              <a:ea typeface="Calibri" panose="020F0502020204030204" pitchFamily="34" charset="0"/>
              <a:cs typeface="Times New Roman" panose="02020603050405020304" pitchFamily="18" charset="0"/>
            </a:endParaRPr>
          </a:p>
          <a:p>
            <a:pPr algn="ctr"/>
            <a:r>
              <a:rPr lang="en-US" sz="3600" b="1" dirty="0">
                <a:solidFill>
                  <a:srgbClr val="0070C0"/>
                </a:solidFill>
                <a:latin typeface="+mj-lt"/>
                <a:ea typeface="Calibri" panose="020F0502020204030204" pitchFamily="34" charset="0"/>
                <a:cs typeface="Times New Roman" panose="02020603050405020304" pitchFamily="18" charset="0"/>
              </a:rPr>
              <a:t>Cinema Veri</a:t>
            </a:r>
            <a:r>
              <a:rPr lang="en-US" sz="3600" b="1" dirty="0">
                <a:solidFill>
                  <a:srgbClr val="0070C0"/>
                </a:solidFill>
                <a:effectLst/>
                <a:latin typeface="+mj-lt"/>
                <a:ea typeface="Aptos" panose="020B0004020202020204" pitchFamily="34" charset="0"/>
                <a:cs typeface="Arial" panose="020B0604020202020204" pitchFamily="34" charset="0"/>
              </a:rPr>
              <a:t>té</a:t>
            </a:r>
            <a:r>
              <a:rPr lang="en-US" sz="3600" b="1" kern="0" dirty="0">
                <a:solidFill>
                  <a:srgbClr val="0070C0"/>
                </a:solidFill>
                <a:effectLst/>
                <a:latin typeface="+mj-lt"/>
                <a:ea typeface="Times New Roman" panose="02020603050405020304" pitchFamily="18" charset="0"/>
              </a:rPr>
              <a:t>—</a:t>
            </a:r>
            <a:r>
              <a:rPr lang="en-US" sz="3600" b="1" kern="0" dirty="0">
                <a:solidFill>
                  <a:srgbClr val="0070C0"/>
                </a:solidFill>
                <a:effectLst/>
                <a:latin typeface="+mj-lt"/>
                <a:ea typeface="Calibri" panose="020F0502020204030204" pitchFamily="34" charset="0"/>
                <a:cs typeface="Times New Roman" panose="02020603050405020304" pitchFamily="18" charset="0"/>
              </a:rPr>
              <a:t>Filming John F. K</a:t>
            </a:r>
            <a:r>
              <a:rPr lang="en-US" sz="3600" b="1" kern="0" dirty="0">
                <a:solidFill>
                  <a:srgbClr val="0070C0"/>
                </a:solidFill>
                <a:latin typeface="+mj-lt"/>
                <a:ea typeface="Calibri" panose="020F0502020204030204" pitchFamily="34" charset="0"/>
                <a:cs typeface="Times New Roman" panose="02020603050405020304" pitchFamily="18" charset="0"/>
              </a:rPr>
              <a:t>ennedy</a:t>
            </a:r>
            <a:endParaRPr lang="en-US" sz="3600" dirty="0">
              <a:effectLst/>
              <a:latin typeface="+mj-lt"/>
              <a:ea typeface="Calibri" panose="020F0502020204030204" pitchFamily="34" charset="0"/>
              <a:cs typeface="Times New Roman" panose="02020603050405020304" pitchFamily="18" charset="0"/>
            </a:endParaRPr>
          </a:p>
        </p:txBody>
      </p:sp>
      <p:pic>
        <p:nvPicPr>
          <p:cNvPr id="3" name="Picture 2" descr="A close-up of a logo&#10;&#10;Description automatically generated">
            <a:extLst>
              <a:ext uri="{FF2B5EF4-FFF2-40B4-BE49-F238E27FC236}">
                <a16:creationId xmlns:a16="http://schemas.microsoft.com/office/drawing/2014/main" id="{92D872E6-2835-D6AB-4B1F-95959A597279}"/>
              </a:ext>
            </a:extLst>
          </p:cNvPr>
          <p:cNvPicPr>
            <a:picLocks noChangeAspect="1"/>
          </p:cNvPicPr>
          <p:nvPr/>
        </p:nvPicPr>
        <p:blipFill>
          <a:blip r:embed="rId3"/>
          <a:stretch>
            <a:fillRect/>
          </a:stretch>
        </p:blipFill>
        <p:spPr>
          <a:xfrm>
            <a:off x="2234884" y="313794"/>
            <a:ext cx="4392445" cy="888703"/>
          </a:xfrm>
          <a:prstGeom prst="rect">
            <a:avLst/>
          </a:prstGeom>
        </p:spPr>
      </p:pic>
      <p:pic>
        <p:nvPicPr>
          <p:cNvPr id="13" name="Picture 12">
            <a:extLst>
              <a:ext uri="{FF2B5EF4-FFF2-40B4-BE49-F238E27FC236}">
                <a16:creationId xmlns:a16="http://schemas.microsoft.com/office/drawing/2014/main" id="{4A355101-C373-A226-D979-A93CD08DD627}"/>
              </a:ext>
            </a:extLst>
          </p:cNvPr>
          <p:cNvPicPr>
            <a:picLocks noChangeAspect="1"/>
          </p:cNvPicPr>
          <p:nvPr/>
        </p:nvPicPr>
        <p:blipFill>
          <a:blip r:embed="rId4"/>
          <a:srcRect/>
          <a:stretch/>
        </p:blipFill>
        <p:spPr>
          <a:xfrm>
            <a:off x="1958334" y="1585007"/>
            <a:ext cx="4883166" cy="3687986"/>
          </a:xfrm>
          <a:prstGeom prst="rect">
            <a:avLst/>
          </a:prstGeom>
        </p:spPr>
      </p:pic>
    </p:spTree>
    <p:extLst>
      <p:ext uri="{BB962C8B-B14F-4D97-AF65-F5344CB8AC3E}">
        <p14:creationId xmlns:p14="http://schemas.microsoft.com/office/powerpoint/2010/main" val="1388662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Box 3">
            <a:extLst>
              <a:ext uri="{FF2B5EF4-FFF2-40B4-BE49-F238E27FC236}">
                <a16:creationId xmlns:a16="http://schemas.microsoft.com/office/drawing/2014/main" id="{4951E00A-161C-D50E-DAA1-8E19D167BFDA}"/>
              </a:ext>
            </a:extLst>
          </p:cNvPr>
          <p:cNvSpPr txBox="1">
            <a:spLocks noChangeArrowheads="1"/>
          </p:cNvSpPr>
          <p:nvPr/>
        </p:nvSpPr>
        <p:spPr bwMode="auto">
          <a:xfrm>
            <a:off x="444093" y="360432"/>
            <a:ext cx="8255813" cy="461665"/>
          </a:xfrm>
          <a:prstGeom prst="rect">
            <a:avLst/>
          </a:prstGeom>
          <a:solidFill>
            <a:schemeClr val="bg1"/>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a:solidFill>
                  <a:schemeClr val="bg2">
                    <a:lumMod val="10000"/>
                  </a:schemeClr>
                </a:solidFill>
                <a:cs typeface="Calibri" panose="020F0502020204030204" pitchFamily="34" charset="0"/>
              </a:rPr>
              <a:t>How Do Filmmakers Create Depictions?</a:t>
            </a:r>
          </a:p>
        </p:txBody>
      </p:sp>
      <p:sp>
        <p:nvSpPr>
          <p:cNvPr id="5" name="TextBox 4">
            <a:extLst>
              <a:ext uri="{FF2B5EF4-FFF2-40B4-BE49-F238E27FC236}">
                <a16:creationId xmlns:a16="http://schemas.microsoft.com/office/drawing/2014/main" id="{AF2EDD5A-BACB-BB69-E4AD-103A3C454AD8}"/>
              </a:ext>
            </a:extLst>
          </p:cNvPr>
          <p:cNvSpPr txBox="1"/>
          <p:nvPr/>
        </p:nvSpPr>
        <p:spPr>
          <a:xfrm>
            <a:off x="685800" y="1219200"/>
            <a:ext cx="7772400" cy="507831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buFont typeface="Arial" panose="020B0604020202020204" pitchFamily="34" charset="0"/>
              <a:buChar char="•"/>
            </a:pPr>
            <a:r>
              <a:rPr lang="en-US" b="1" dirty="0">
                <a:solidFill>
                  <a:srgbClr val="003CB4"/>
                </a:solidFill>
                <a:latin typeface="Arial" panose="020B0604020202020204" pitchFamily="34" charset="0"/>
                <a:cs typeface="Arial" panose="020B0604020202020204" pitchFamily="34" charset="0"/>
              </a:rPr>
              <a:t>FRAMING AND COMPOSITION. </a:t>
            </a:r>
            <a:r>
              <a:rPr lang="en-US" dirty="0">
                <a:solidFill>
                  <a:srgbClr val="131313"/>
                </a:solidFill>
                <a:latin typeface="Arial" panose="020B0604020202020204" pitchFamily="34" charset="0"/>
                <a:cs typeface="Arial" panose="020B0604020202020204" pitchFamily="34" charset="0"/>
              </a:rPr>
              <a:t>The arrangement of people and objects within the frame suggest meaning.</a:t>
            </a:r>
          </a:p>
          <a:p>
            <a:pPr marL="342900" indent="-342900">
              <a:buFont typeface="Arial" panose="020B0604020202020204" pitchFamily="34" charset="0"/>
              <a:buChar char="•"/>
            </a:pPr>
            <a:endParaRPr lang="en-US" dirty="0">
              <a:solidFill>
                <a:schemeClr val="bg2">
                  <a:lumMod val="1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b="1" dirty="0">
                <a:solidFill>
                  <a:srgbClr val="003CB4"/>
                </a:solidFill>
                <a:latin typeface="Arial" panose="020B0604020202020204" pitchFamily="34" charset="0"/>
                <a:cs typeface="Arial" panose="020B0604020202020204" pitchFamily="34" charset="0"/>
              </a:rPr>
              <a:t>CAMERA ANGLES AND DISTANCES. </a:t>
            </a:r>
            <a:r>
              <a:rPr lang="en-US" dirty="0">
                <a:solidFill>
                  <a:srgbClr val="131313"/>
                </a:solidFill>
                <a:latin typeface="Arial" panose="020B0604020202020204" pitchFamily="34" charset="0"/>
                <a:cs typeface="Arial" panose="020B0604020202020204" pitchFamily="34" charset="0"/>
              </a:rPr>
              <a:t>Camera placement determines how the viewer sees the subject</a:t>
            </a:r>
            <a:r>
              <a:rPr lang="en-US" dirty="0">
                <a:solidFill>
                  <a:srgbClr val="04045C"/>
                </a:solidFill>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endParaRPr lang="en-US" dirty="0">
              <a:solidFill>
                <a:schemeClr val="bg2">
                  <a:lumMod val="1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b="1" dirty="0">
                <a:solidFill>
                  <a:srgbClr val="003CB4"/>
                </a:solidFill>
                <a:latin typeface="Arial" panose="020B0604020202020204" pitchFamily="34" charset="0"/>
                <a:cs typeface="Arial" panose="020B0604020202020204" pitchFamily="34" charset="0"/>
              </a:rPr>
              <a:t>LIGHTING. </a:t>
            </a:r>
            <a:r>
              <a:rPr lang="en-US" dirty="0">
                <a:solidFill>
                  <a:schemeClr val="bg2">
                    <a:lumMod val="10000"/>
                  </a:schemeClr>
                </a:solidFill>
                <a:latin typeface="Arial" panose="020B0604020202020204" pitchFamily="34" charset="0"/>
                <a:cs typeface="Arial" panose="020B0604020202020204" pitchFamily="34" charset="0"/>
              </a:rPr>
              <a:t>The light source and its intensity determines how the viewer perceives the subject.  </a:t>
            </a:r>
          </a:p>
          <a:p>
            <a:pPr marL="342900" indent="-342900">
              <a:buFont typeface="Arial" panose="020B0604020202020204" pitchFamily="34" charset="0"/>
              <a:buChar char="•"/>
            </a:pPr>
            <a:endParaRPr lang="en-US" dirty="0">
              <a:solidFill>
                <a:schemeClr val="bg2">
                  <a:lumMod val="1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b="1" dirty="0">
                <a:solidFill>
                  <a:srgbClr val="003CB4"/>
                </a:solidFill>
                <a:latin typeface="Arial" panose="020B0604020202020204" pitchFamily="34" charset="0"/>
                <a:cs typeface="Arial" panose="020B0604020202020204" pitchFamily="34" charset="0"/>
              </a:rPr>
              <a:t>MOVEMENT. </a:t>
            </a:r>
            <a:r>
              <a:rPr lang="en-US" dirty="0">
                <a:solidFill>
                  <a:schemeClr val="bg2">
                    <a:lumMod val="10000"/>
                  </a:schemeClr>
                </a:solidFill>
                <a:latin typeface="Arial" panose="020B0604020202020204" pitchFamily="34" charset="0"/>
                <a:cs typeface="Arial" panose="020B0604020202020204" pitchFamily="34" charset="0"/>
              </a:rPr>
              <a:t>Movement of both the camera and/or the subject within the frame suggests meaning. </a:t>
            </a:r>
          </a:p>
          <a:p>
            <a:pPr marL="342900" indent="-342900">
              <a:buFont typeface="Arial" panose="020B0604020202020204" pitchFamily="34" charset="0"/>
              <a:buChar char="•"/>
            </a:pPr>
            <a:endParaRPr lang="en-US" dirty="0">
              <a:solidFill>
                <a:schemeClr val="bg2">
                  <a:lumMod val="1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b="1" dirty="0">
                <a:solidFill>
                  <a:srgbClr val="003CB4"/>
                </a:solidFill>
                <a:latin typeface="Arial" panose="020B0604020202020204" pitchFamily="34" charset="0"/>
                <a:cs typeface="Arial" panose="020B0604020202020204" pitchFamily="34" charset="0"/>
              </a:rPr>
              <a:t>ACTION AND REACTION SHOTS. </a:t>
            </a:r>
            <a:r>
              <a:rPr lang="en-US" dirty="0">
                <a:solidFill>
                  <a:srgbClr val="131313"/>
                </a:solidFill>
                <a:latin typeface="Arial" panose="020B0604020202020204" pitchFamily="34" charset="0"/>
                <a:cs typeface="Arial" panose="020B0604020202020204" pitchFamily="34" charset="0"/>
              </a:rPr>
              <a:t>A character’s behavior and how other characters react to that behavior suggests meaning. </a:t>
            </a:r>
          </a:p>
          <a:p>
            <a:pPr marL="342900" indent="-342900">
              <a:buFont typeface="Arial" panose="020B0604020202020204" pitchFamily="34" charset="0"/>
              <a:buChar char="•"/>
            </a:pPr>
            <a:endParaRPr lang="en-US" dirty="0">
              <a:solidFill>
                <a:schemeClr val="bg2">
                  <a:lumMod val="1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b="1" dirty="0">
                <a:solidFill>
                  <a:srgbClr val="003CB4"/>
                </a:solidFill>
                <a:latin typeface="Arial" panose="020B0604020202020204" pitchFamily="34" charset="0"/>
                <a:cs typeface="Arial" panose="020B0604020202020204" pitchFamily="34" charset="0"/>
              </a:rPr>
              <a:t>SOUNDTRACK. </a:t>
            </a:r>
            <a:r>
              <a:rPr lang="en-US" dirty="0">
                <a:solidFill>
                  <a:schemeClr val="bg2">
                    <a:lumMod val="10000"/>
                  </a:schemeClr>
                </a:solidFill>
                <a:latin typeface="Arial" panose="020B0604020202020204" pitchFamily="34" charset="0"/>
                <a:cs typeface="Arial" panose="020B0604020202020204" pitchFamily="34" charset="0"/>
              </a:rPr>
              <a:t>Dialogue (both what is said and how a line is delivered), sound effects, music, and silence all suggest meaning.</a:t>
            </a:r>
          </a:p>
          <a:p>
            <a:endParaRPr lang="en-US" dirty="0"/>
          </a:p>
        </p:txBody>
      </p:sp>
    </p:spTree>
    <p:extLst>
      <p:ext uri="{BB962C8B-B14F-4D97-AF65-F5344CB8AC3E}">
        <p14:creationId xmlns:p14="http://schemas.microsoft.com/office/powerpoint/2010/main" val="311902203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over of a magazine with a couple of men&#10;&#10;Description automatically generated">
            <a:extLst>
              <a:ext uri="{FF2B5EF4-FFF2-40B4-BE49-F238E27FC236}">
                <a16:creationId xmlns:a16="http://schemas.microsoft.com/office/drawing/2014/main" id="{131994B8-8008-852C-E0E7-9760917ECB54}"/>
              </a:ext>
            </a:extLst>
          </p:cNvPr>
          <p:cNvPicPr>
            <a:picLocks noChangeAspect="1"/>
          </p:cNvPicPr>
          <p:nvPr/>
        </p:nvPicPr>
        <p:blipFill rotWithShape="1">
          <a:blip r:embed="rId2"/>
          <a:srcRect l="373" r="610" b="2"/>
          <a:stretch/>
        </p:blipFill>
        <p:spPr>
          <a:xfrm>
            <a:off x="20" y="1282"/>
            <a:ext cx="9143980" cy="6856718"/>
          </a:xfrm>
          <a:prstGeom prst="rect">
            <a:avLst/>
          </a:prstGeom>
        </p:spPr>
      </p:pic>
    </p:spTree>
    <p:extLst>
      <p:ext uri="{BB962C8B-B14F-4D97-AF65-F5344CB8AC3E}">
        <p14:creationId xmlns:p14="http://schemas.microsoft.com/office/powerpoint/2010/main" val="1717101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4AC509-2549-34A3-DD1F-46CB63BEB0FF}"/>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0000"/>
                    </a14:imgEffect>
                  </a14:imgLayer>
                </a14:imgProps>
              </a:ext>
            </a:extLst>
          </a:blip>
          <a:srcRect/>
          <a:stretch/>
        </p:blipFill>
        <p:spPr>
          <a:xfrm>
            <a:off x="321589" y="2298516"/>
            <a:ext cx="4250411" cy="3024160"/>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BE41F4DB-3FEB-16E4-078B-293FFF192F2B}"/>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30000"/>
                    </a14:imgEffect>
                  </a14:imgLayer>
                </a14:imgProps>
              </a:ext>
            </a:extLst>
          </a:blip>
          <a:srcRect/>
          <a:stretch/>
        </p:blipFill>
        <p:spPr>
          <a:xfrm>
            <a:off x="4831080" y="478035"/>
            <a:ext cx="4065392" cy="2963449"/>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pic>
        <p:nvPicPr>
          <p:cNvPr id="2" name="Picture 1">
            <a:extLst>
              <a:ext uri="{FF2B5EF4-FFF2-40B4-BE49-F238E27FC236}">
                <a16:creationId xmlns:a16="http://schemas.microsoft.com/office/drawing/2014/main" id="{975CF9AB-35B0-B67A-3C00-E0BE4683CF77}"/>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5000" contrast="-1000"/>
                    </a14:imgEffect>
                  </a14:imgLayer>
                </a14:imgProps>
              </a:ext>
            </a:extLst>
          </a:blip>
          <a:srcRect/>
          <a:stretch/>
        </p:blipFill>
        <p:spPr>
          <a:xfrm>
            <a:off x="4831080" y="3749040"/>
            <a:ext cx="4065392" cy="2519439"/>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sp>
        <p:nvSpPr>
          <p:cNvPr id="4" name="TextBox 3">
            <a:extLst>
              <a:ext uri="{FF2B5EF4-FFF2-40B4-BE49-F238E27FC236}">
                <a16:creationId xmlns:a16="http://schemas.microsoft.com/office/drawing/2014/main" id="{8C9D821A-FDD3-2281-55E7-9222FC1A2925}"/>
              </a:ext>
            </a:extLst>
          </p:cNvPr>
          <p:cNvSpPr txBox="1"/>
          <p:nvPr/>
        </p:nvSpPr>
        <p:spPr>
          <a:xfrm>
            <a:off x="418169" y="478035"/>
            <a:ext cx="3894752" cy="954107"/>
          </a:xfrm>
          <a:prstGeom prst="rect">
            <a:avLst/>
          </a:prstGeom>
          <a:noFill/>
        </p:spPr>
        <p:txBody>
          <a:bodyPr wrap="square" rtlCol="0">
            <a:spAutoFit/>
          </a:bodyPr>
          <a:lstStyle/>
          <a:p>
            <a:endParaRPr lang="en-US" sz="2800" dirty="0"/>
          </a:p>
          <a:p>
            <a:r>
              <a:rPr lang="en-US" sz="2800" dirty="0"/>
              <a:t>   </a:t>
            </a:r>
            <a:r>
              <a:rPr lang="en-US" sz="2800" b="1" dirty="0"/>
              <a:t>Shots and Significance</a:t>
            </a:r>
          </a:p>
        </p:txBody>
      </p:sp>
    </p:spTree>
    <p:extLst>
      <p:ext uri="{BB962C8B-B14F-4D97-AF65-F5344CB8AC3E}">
        <p14:creationId xmlns:p14="http://schemas.microsoft.com/office/powerpoint/2010/main" val="1819337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E70F66-670B-25A4-1B79-8609A60C0771}"/>
              </a:ext>
            </a:extLst>
          </p:cNvPr>
          <p:cNvPicPr>
            <a:picLocks noChangeAspect="1"/>
          </p:cNvPicPr>
          <p:nvPr/>
        </p:nvPicPr>
        <p:blipFill>
          <a:blip r:embed="rId2"/>
          <a:srcRect/>
          <a:stretch/>
        </p:blipFill>
        <p:spPr>
          <a:xfrm>
            <a:off x="971419" y="1240162"/>
            <a:ext cx="3399689" cy="24202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2DFB424A-CD5E-E461-72F0-266244775469}"/>
              </a:ext>
            </a:extLst>
          </p:cNvPr>
          <p:cNvPicPr>
            <a:picLocks noChangeAspect="1"/>
          </p:cNvPicPr>
          <p:nvPr/>
        </p:nvPicPr>
        <p:blipFill>
          <a:blip r:embed="rId3"/>
          <a:srcRect/>
          <a:stretch/>
        </p:blipFill>
        <p:spPr>
          <a:xfrm>
            <a:off x="971419" y="4013105"/>
            <a:ext cx="3537426" cy="22667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a:extLst>
              <a:ext uri="{FF2B5EF4-FFF2-40B4-BE49-F238E27FC236}">
                <a16:creationId xmlns:a16="http://schemas.microsoft.com/office/drawing/2014/main" id="{BB6B1EE0-CAD4-7233-75E2-6C7689074050}"/>
              </a:ext>
            </a:extLst>
          </p:cNvPr>
          <p:cNvPicPr>
            <a:picLocks noChangeAspect="1"/>
          </p:cNvPicPr>
          <p:nvPr/>
        </p:nvPicPr>
        <p:blipFill>
          <a:blip r:embed="rId4"/>
          <a:srcRect/>
          <a:stretch/>
        </p:blipFill>
        <p:spPr>
          <a:xfrm>
            <a:off x="4918364" y="4013105"/>
            <a:ext cx="3323492" cy="22667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a:extLst>
              <a:ext uri="{FF2B5EF4-FFF2-40B4-BE49-F238E27FC236}">
                <a16:creationId xmlns:a16="http://schemas.microsoft.com/office/drawing/2014/main" id="{8E860B9D-BFAD-A6AD-D7D1-6CD2BAA181A0}"/>
              </a:ext>
            </a:extLst>
          </p:cNvPr>
          <p:cNvPicPr>
            <a:picLocks noChangeAspect="1"/>
          </p:cNvPicPr>
          <p:nvPr/>
        </p:nvPicPr>
        <p:blipFill>
          <a:blip r:embed="rId5"/>
          <a:srcRect/>
          <a:stretch/>
        </p:blipFill>
        <p:spPr>
          <a:xfrm>
            <a:off x="4849089" y="1240162"/>
            <a:ext cx="3468963" cy="24202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a:extLst>
              <a:ext uri="{FF2B5EF4-FFF2-40B4-BE49-F238E27FC236}">
                <a16:creationId xmlns:a16="http://schemas.microsoft.com/office/drawing/2014/main" id="{3EE0F1C9-87DB-9B35-2453-DFD0612D981D}"/>
              </a:ext>
            </a:extLst>
          </p:cNvPr>
          <p:cNvSpPr txBox="1"/>
          <p:nvPr/>
        </p:nvSpPr>
        <p:spPr>
          <a:xfrm>
            <a:off x="849854" y="364228"/>
            <a:ext cx="7392002" cy="523220"/>
          </a:xfrm>
          <a:prstGeom prst="rect">
            <a:avLst/>
          </a:prstGeom>
          <a:noFill/>
        </p:spPr>
        <p:txBody>
          <a:bodyPr wrap="square" rtlCol="0">
            <a:spAutoFit/>
          </a:bodyPr>
          <a:lstStyle/>
          <a:p>
            <a:pPr algn="ctr"/>
            <a:r>
              <a:rPr lang="en-US" sz="2800" b="1" dirty="0">
                <a:latin typeface="+mj-lt"/>
              </a:rPr>
              <a:t>Robert Drew Films JFK</a:t>
            </a:r>
          </a:p>
        </p:txBody>
      </p:sp>
    </p:spTree>
    <p:extLst>
      <p:ext uri="{BB962C8B-B14F-4D97-AF65-F5344CB8AC3E}">
        <p14:creationId xmlns:p14="http://schemas.microsoft.com/office/powerpoint/2010/main" val="41589293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D5F2CE02A49A845BABBA174C815F548" ma:contentTypeVersion="15" ma:contentTypeDescription="Create a new document." ma:contentTypeScope="" ma:versionID="a07354f3e109400952ee01ff6ca59d81">
  <xsd:schema xmlns:xsd="http://www.w3.org/2001/XMLSchema" xmlns:xs="http://www.w3.org/2001/XMLSchema" xmlns:p="http://schemas.microsoft.com/office/2006/metadata/properties" xmlns:ns2="49d80736-de14-4553-89c9-a2457ae4f37c" xmlns:ns3="ecf7a99a-c150-4ebc-a48f-502311b09f11" targetNamespace="http://schemas.microsoft.com/office/2006/metadata/properties" ma:root="true" ma:fieldsID="0b0fe9f7a5294cc873f2fa73577505b4" ns2:_="" ns3:_="">
    <xsd:import namespace="49d80736-de14-4553-89c9-a2457ae4f37c"/>
    <xsd:import namespace="ecf7a99a-c150-4ebc-a48f-502311b09f1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Location"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d80736-de14-4553-89c9-a2457ae4f3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33c12a92-6f79-4b77-84d0-f421e39f33c2"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cf7a99a-c150-4ebc-a48f-502311b09f11"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46c531fa-74d7-42e5-9fb8-339a30ac448a}" ma:internalName="TaxCatchAll" ma:showField="CatchAllData" ma:web="ecf7a99a-c150-4ebc-a48f-502311b09f11">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9d80736-de14-4553-89c9-a2457ae4f37c">
      <Terms xmlns="http://schemas.microsoft.com/office/infopath/2007/PartnerControls"/>
    </lcf76f155ced4ddcb4097134ff3c332f>
    <TaxCatchAll xmlns="ecf7a99a-c150-4ebc-a48f-502311b09f11" xsi:nil="true"/>
  </documentManagement>
</p:properties>
</file>

<file path=customXml/itemProps1.xml><?xml version="1.0" encoding="utf-8"?>
<ds:datastoreItem xmlns:ds="http://schemas.openxmlformats.org/officeDocument/2006/customXml" ds:itemID="{ABD47494-184E-4809-B0F8-E94C96AD49D6}"/>
</file>

<file path=customXml/itemProps2.xml><?xml version="1.0" encoding="utf-8"?>
<ds:datastoreItem xmlns:ds="http://schemas.openxmlformats.org/officeDocument/2006/customXml" ds:itemID="{B30DC37E-CFA3-441F-BC2B-B8F964DA4AD1}"/>
</file>

<file path=customXml/itemProps3.xml><?xml version="1.0" encoding="utf-8"?>
<ds:datastoreItem xmlns:ds="http://schemas.openxmlformats.org/officeDocument/2006/customXml" ds:itemID="{754D59C5-9E34-4CB7-8CCA-B4171E29B291}"/>
</file>

<file path=docProps/app.xml><?xml version="1.0" encoding="utf-8"?>
<Properties xmlns="http://schemas.openxmlformats.org/officeDocument/2006/extended-properties" xmlns:vt="http://schemas.openxmlformats.org/officeDocument/2006/docPropsVTypes">
  <TotalTime>3600</TotalTime>
  <Words>177</Words>
  <Application>Microsoft Office PowerPoint</Application>
  <PresentationFormat>On-screen Show (4:3)</PresentationFormat>
  <Paragraphs>34</Paragraphs>
  <Slides>5</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Calibri</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Sue slutzky</dc:creator>
  <cp:lastModifiedBy>Julia</cp:lastModifiedBy>
  <cp:revision>66</cp:revision>
  <dcterms:created xsi:type="dcterms:W3CDTF">2019-01-29T02:03:20Z</dcterms:created>
  <dcterms:modified xsi:type="dcterms:W3CDTF">2024-11-16T00:18:55Z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0x010100DD5F2CE02A49A845BABBA174C815F548</vt:lpwstr>
  </property>
</Properties>
</file>